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316" r:id="rId3"/>
    <p:sldId id="315" r:id="rId4"/>
    <p:sldId id="311" r:id="rId5"/>
    <p:sldId id="312" r:id="rId6"/>
    <p:sldId id="314" r:id="rId7"/>
    <p:sldId id="317" r:id="rId8"/>
    <p:sldId id="318" r:id="rId9"/>
    <p:sldId id="319" r:id="rId10"/>
    <p:sldId id="320" r:id="rId11"/>
    <p:sldId id="321" r:id="rId12"/>
    <p:sldId id="322" r:id="rId13"/>
    <p:sldId id="323" r:id="rId14"/>
    <p:sldId id="325" r:id="rId15"/>
    <p:sldId id="326" r:id="rId16"/>
    <p:sldId id="327" r:id="rId17"/>
    <p:sldId id="324" r:id="rId18"/>
    <p:sldId id="328" r:id="rId19"/>
    <p:sldId id="329" r:id="rId20"/>
    <p:sldId id="330" r:id="rId21"/>
    <p:sldId id="331" r:id="rId22"/>
    <p:sldId id="332" r:id="rId23"/>
    <p:sldId id="333" r:id="rId24"/>
    <p:sldId id="334" r:id="rId25"/>
    <p:sldId id="335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>
    <p:extLst/>
  </p:cmAuthor>
  <p:cmAuthor id="2" name="David A. Beck" initials="DAB [2]" lastIdx="1" clrIdx="1">
    <p:extLst/>
  </p:cmAuthor>
  <p:cmAuthor id="3" name="David A. Beck" initials="DAB [2] [2]" lastIdx="1" clrIdx="2">
    <p:extLst/>
  </p:cmAuthor>
  <p:cmAuthor id="4" name="David A. Beck" initials="DAB [3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19"/>
    <p:restoredTop sz="84323"/>
  </p:normalViewPr>
  <p:slideViewPr>
    <p:cSldViewPr snapToGrid="0" snapToObjects="1">
      <p:cViewPr varScale="1">
        <p:scale>
          <a:sx n="92" d="100"/>
          <a:sy n="92" d="100"/>
        </p:scale>
        <p:origin x="60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commentAuthors" Target="commentAuthors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1/31/18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73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572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Imagine a scenario in which you classify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hypothetical battery anodes as “success” or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“failure” on the basis of achieving a certain level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sustained performance.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54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Imagine a scenario in which you classify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hypothetical battery anodes as “success” or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“failure” on the basis of achieving a certain level</a:t>
            </a:r>
          </a:p>
          <a:p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sustained performance.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701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45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656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711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798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97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692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3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546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793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8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937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576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95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533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40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90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320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240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14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7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0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6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9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hyperlink" Target="https://uwdirect.github.io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0.tiff"/><Relationship Id="rId5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60" y="2082217"/>
            <a:ext cx="7772400" cy="757495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Data Science Methods for Cutting-edge Tech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5259946"/>
            <a:ext cx="8705850" cy="115045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David A. C. Beck (dacb)</a:t>
            </a:r>
          </a:p>
          <a:p>
            <a:r>
              <a:rPr lang="en-US" dirty="0" smtClean="0"/>
              <a:t>Chemical Engineering &amp; </a:t>
            </a:r>
            <a:r>
              <a:rPr lang="en-US" dirty="0" err="1" smtClean="0"/>
              <a:t>eScience</a:t>
            </a:r>
            <a:r>
              <a:rPr lang="en-US" dirty="0" smtClean="0"/>
              <a:t> Institute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92900"/>
            <a:ext cx="9144000" cy="1430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59670" y="1261298"/>
            <a:ext cx="283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Advancing data-intensive </a:t>
            </a:r>
            <a:r>
              <a:rPr lang="en-US" dirty="0" smtClean="0"/>
              <a:t>discovery in all fields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4360" y="1271446"/>
            <a:ext cx="263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Knowledge and solutions for a changing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78" y="339363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139" y="355598"/>
            <a:ext cx="876300" cy="967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232" y="204582"/>
            <a:ext cx="1418994" cy="1418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90984" y="1623576"/>
            <a:ext cx="221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 boundless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8600" y="48626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8600" y="2976193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28600" y="2812059"/>
            <a:ext cx="8705850" cy="217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UW DIRECT</a:t>
            </a:r>
          </a:p>
          <a:p>
            <a:r>
              <a:rPr lang="en-US" sz="2800" dirty="0" smtClean="0"/>
              <a:t>(</a:t>
            </a:r>
            <a:r>
              <a:rPr lang="es-ES" sz="2800" dirty="0"/>
              <a:t>Métodos de ciencia de datos para tecnología de punta</a:t>
            </a:r>
            <a:r>
              <a:rPr lang="en-US" sz="2800" dirty="0" smtClean="0"/>
              <a:t>) </a:t>
            </a:r>
            <a:endParaRPr lang="en-US" sz="2800" dirty="0" smtClean="0"/>
          </a:p>
          <a:p>
            <a:r>
              <a:rPr lang="en-US" sz="3600" dirty="0">
                <a:hlinkClick r:id="rId6"/>
              </a:rPr>
              <a:t>https://</a:t>
            </a:r>
            <a:r>
              <a:rPr lang="en-US" sz="3600" dirty="0" smtClean="0">
                <a:hlinkClick r:id="rId6"/>
              </a:rPr>
              <a:t>uwdirect.github.io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8605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</a:t>
            </a:r>
            <a:r>
              <a:rPr lang="en-US" i="1" dirty="0" smtClean="0"/>
              <a:t>vs</a:t>
            </a:r>
            <a:r>
              <a:rPr lang="en-US" dirty="0" smtClean="0"/>
              <a:t> Discrete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Discrete random variables have discrete probability distributions.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Continuous random variables have continuous probability distributions.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a probability distribution?</a:t>
            </a:r>
            <a:endParaRPr lang="en-U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01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For a given distribution, the probability distribution function P(</a:t>
            </a:r>
            <a:r>
              <a:rPr lang="en-US" i="1" dirty="0" smtClean="0">
                <a:latin typeface="Calibri" charset="0"/>
              </a:rPr>
              <a:t>X</a:t>
            </a:r>
            <a:r>
              <a:rPr lang="en-US" dirty="0" smtClean="0">
                <a:latin typeface="Calibri" charset="0"/>
              </a:rPr>
              <a:t>) is the probability of drawing the value </a:t>
            </a:r>
            <a:r>
              <a:rPr lang="en-US" i="1" dirty="0" smtClean="0">
                <a:latin typeface="Calibri" charset="0"/>
              </a:rPr>
              <a:t>X</a:t>
            </a:r>
            <a:r>
              <a:rPr lang="en-US" dirty="0" smtClean="0">
                <a:latin typeface="Calibri" charset="0"/>
              </a:rPr>
              <a:t> from the distribution.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419" y="3277926"/>
            <a:ext cx="4985327" cy="31834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8546" y="651887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en.wikipedia.org</a:t>
            </a:r>
            <a:r>
              <a:rPr lang="en-US" sz="1200" dirty="0"/>
              <a:t>/wiki/</a:t>
            </a:r>
            <a:r>
              <a:rPr lang="en-US" sz="1200" dirty="0" err="1"/>
              <a:t>Normal_distribution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982514" y="4508590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alibri" charset="0"/>
              </a:rPr>
              <a:t>P(</a:t>
            </a:r>
            <a:r>
              <a:rPr lang="en-US" i="1">
                <a:latin typeface="Calibri" charset="0"/>
              </a:rPr>
              <a:t>X</a:t>
            </a:r>
            <a:r>
              <a:rPr lang="en-US">
                <a:latin typeface="Calibri" charset="0"/>
              </a:rPr>
              <a:t>)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022" y="4230159"/>
            <a:ext cx="2014105" cy="92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2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For continuous random variables the probability distribution is usually called the probability density function (PDF).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For discrete random variables the probability distribution is usually called the probability mass function (PMF).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109" y="5027185"/>
            <a:ext cx="3306618" cy="144288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6945" y="6535578"/>
            <a:ext cx="66501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/>
              <a:t>http://</a:t>
            </a:r>
            <a:r>
              <a:rPr lang="en-US" sz="1000" b="1" dirty="0" err="1"/>
              <a:t>tinyurl.com</a:t>
            </a:r>
            <a:r>
              <a:rPr lang="en-US" sz="1000" b="1" dirty="0"/>
              <a:t>/yattghb7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1228912" y="5761476"/>
            <a:ext cx="3060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could </a:t>
            </a:r>
            <a:r>
              <a:rPr lang="en-US" smtClean="0"/>
              <a:t>this be a PMF of?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83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discrete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 binomial distribution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There are </a:t>
            </a:r>
            <a:r>
              <a:rPr lang="en-US" i="1" dirty="0" smtClean="0">
                <a:latin typeface="Calibri" charset="0"/>
              </a:rPr>
              <a:t>n</a:t>
            </a:r>
            <a:r>
              <a:rPr lang="en-US" dirty="0" smtClean="0">
                <a:latin typeface="Calibri" charset="0"/>
              </a:rPr>
              <a:t> independent trials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With binary outcomes, e.g. yes/no, success/failure, true/false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 probability of success doesn’t vary with trial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Example use case?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15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discrete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 binomial distribution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4263"/>
            <a:ext cx="9144000" cy="365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0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discrete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 Poisson distribution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Discrete data over continuous intervals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/>
              <a:t>F</a:t>
            </a:r>
            <a:r>
              <a:rPr lang="en-US" dirty="0" smtClean="0"/>
              <a:t>or </a:t>
            </a:r>
            <a:r>
              <a:rPr lang="en-US" dirty="0"/>
              <a:t>modelling the </a:t>
            </a:r>
            <a:r>
              <a:rPr lang="en-US" i="1" dirty="0"/>
              <a:t>number of times an event occurs in an interval of time or </a:t>
            </a:r>
            <a:r>
              <a:rPr lang="en-US" i="1" dirty="0" smtClean="0"/>
              <a:t>space.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Assumptions: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Events occur independently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Rate at which events occur is constant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31450"/>
          <a:stretch/>
        </p:blipFill>
        <p:spPr>
          <a:xfrm>
            <a:off x="250120" y="5239471"/>
            <a:ext cx="6953508" cy="1600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47200" b="67956"/>
          <a:stretch/>
        </p:blipFill>
        <p:spPr>
          <a:xfrm>
            <a:off x="4613564" y="5144942"/>
            <a:ext cx="3837709" cy="78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4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discrete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 Poisson distribution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Applications?</a:t>
            </a:r>
          </a:p>
          <a:p>
            <a:pPr lvl="2"/>
            <a:r>
              <a:rPr lang="en-US" dirty="0"/>
              <a:t>Analogy from chemistry: Poisson statistics can be related to </a:t>
            </a:r>
            <a:r>
              <a:rPr lang="en-US" dirty="0" smtClean="0"/>
              <a:t>the turnover </a:t>
            </a:r>
            <a:r>
              <a:rPr lang="en-US" dirty="0"/>
              <a:t>number and its likelihood in </a:t>
            </a:r>
            <a:r>
              <a:rPr lang="en-US" dirty="0" smtClean="0"/>
              <a:t>catalysis.</a:t>
            </a:r>
          </a:p>
          <a:p>
            <a:pPr lvl="2"/>
            <a:r>
              <a:rPr lang="en-US" dirty="0"/>
              <a:t>Analogy from materials science: Poisson statistics can be related to </a:t>
            </a:r>
            <a:r>
              <a:rPr lang="en-US" dirty="0" smtClean="0"/>
              <a:t>the frequency </a:t>
            </a:r>
            <a:r>
              <a:rPr lang="en-US" dirty="0"/>
              <a:t>of defects in materials </a:t>
            </a:r>
            <a:r>
              <a:rPr lang="en-US" dirty="0" smtClean="0"/>
              <a:t>processing.</a:t>
            </a:r>
          </a:p>
          <a:p>
            <a:r>
              <a:rPr lang="en-US" dirty="0"/>
              <a:t>The Poisson distribution is the limit of the binomial distribution </a:t>
            </a:r>
            <a:r>
              <a:rPr lang="en-US" dirty="0" smtClean="0"/>
              <a:t>as N → </a:t>
            </a:r>
            <a:r>
              <a:rPr lang="en-US" dirty="0"/>
              <a:t>infinity.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3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 normal distribution (or Gaussian)</a:t>
            </a:r>
            <a:endParaRPr lang="en-U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2121"/>
          <a:stretch/>
        </p:blipFill>
        <p:spPr>
          <a:xfrm>
            <a:off x="193964" y="2386450"/>
            <a:ext cx="4378036" cy="3110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1667"/>
          <a:stretch/>
        </p:blipFill>
        <p:spPr>
          <a:xfrm>
            <a:off x="4572000" y="2386450"/>
            <a:ext cx="4419601" cy="311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1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 gamma distribution</a:t>
            </a:r>
          </a:p>
          <a:p>
            <a:pPr lvl="1"/>
            <a:r>
              <a:rPr lang="en-US" dirty="0"/>
              <a:t>The variable we are collecting </a:t>
            </a:r>
            <a:r>
              <a:rPr lang="en-US" dirty="0" smtClean="0"/>
              <a:t>is </a:t>
            </a:r>
            <a:r>
              <a:rPr lang="en-US" dirty="0"/>
              <a:t>the </a:t>
            </a:r>
            <a:r>
              <a:rPr lang="en-US" dirty="0" smtClean="0"/>
              <a:t>wait time </a:t>
            </a:r>
            <a:r>
              <a:rPr lang="en-US" dirty="0"/>
              <a:t>between subsequent Poisson </a:t>
            </a:r>
            <a:r>
              <a:rPr lang="en-US" dirty="0" smtClean="0"/>
              <a:t>processes.</a:t>
            </a:r>
          </a:p>
          <a:p>
            <a:pPr lvl="1"/>
            <a:r>
              <a:rPr lang="en-US" dirty="0" smtClean="0"/>
              <a:t>E.g. Consider a spectroscopic experiment that collects a set of single molecule data: individual times between chemical reactions (i.e., the inverse of a reaction rate)</a:t>
            </a:r>
          </a:p>
          <a:p>
            <a:pPr lvl="1"/>
            <a:endParaRPr lang="en-US" dirty="0"/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127" y="4968272"/>
            <a:ext cx="3521364" cy="14809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68272"/>
            <a:ext cx="56515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8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Cumulative distribution </a:t>
            </a:r>
            <a:r>
              <a:rPr lang="en-US" sz="3600" dirty="0" smtClean="0"/>
              <a:t>function (CDF)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PDF and PMF describe the probability of drawing a sample with a value </a:t>
            </a:r>
            <a:r>
              <a:rPr lang="en-US" i="1" dirty="0" smtClean="0">
                <a:latin typeface="Calibri" charset="0"/>
              </a:rPr>
              <a:t>X</a:t>
            </a:r>
            <a:r>
              <a:rPr lang="en-US" dirty="0" smtClean="0">
                <a:latin typeface="Calibri" charset="0"/>
              </a:rPr>
              <a:t>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 </a:t>
            </a:r>
            <a:r>
              <a:rPr lang="en-US" dirty="0"/>
              <a:t>c</a:t>
            </a:r>
            <a:r>
              <a:rPr lang="en-US" dirty="0" smtClean="0"/>
              <a:t>umulative </a:t>
            </a:r>
            <a:r>
              <a:rPr lang="en-US" dirty="0"/>
              <a:t>distribution </a:t>
            </a:r>
            <a:r>
              <a:rPr lang="en-US" dirty="0" smtClean="0"/>
              <a:t>function (CDF) is the probability of drawing a value from the distribution less than </a:t>
            </a:r>
            <a:r>
              <a:rPr lang="en-US" i="1" dirty="0" smtClean="0"/>
              <a:t>x</a:t>
            </a:r>
            <a:r>
              <a:rPr lang="en-US" dirty="0" smtClean="0"/>
              <a:t>.   </a:t>
            </a:r>
            <a:endParaRPr lang="en-US" dirty="0"/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70335"/>
          <a:stretch/>
        </p:blipFill>
        <p:spPr>
          <a:xfrm>
            <a:off x="3037032" y="5273964"/>
            <a:ext cx="4787900" cy="57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45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Mean and </a:t>
            </a:r>
            <a:r>
              <a:rPr lang="en-US" dirty="0" err="1" smtClean="0">
                <a:latin typeface="Calibri" charset="0"/>
              </a:rPr>
              <a:t>s.d.</a:t>
            </a:r>
            <a:r>
              <a:rPr lang="en-US" dirty="0" smtClean="0">
                <a:latin typeface="Calibri" charset="0"/>
              </a:rPr>
              <a:t> of a population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0950"/>
            <a:ext cx="9144000" cy="31796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416" y="6560389"/>
            <a:ext cx="25779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Nature, 2013.  Importance of being uncertain.</a:t>
            </a:r>
            <a:endParaRPr lang="en-US" sz="1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099" y="5753242"/>
            <a:ext cx="1600200" cy="406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272" y="5753242"/>
            <a:ext cx="19812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1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Cumulative distribution </a:t>
            </a:r>
            <a:r>
              <a:rPr lang="en-US" sz="3600" dirty="0" smtClean="0"/>
              <a:t>function (CDF)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For a continuous distribution, F(</a:t>
            </a:r>
            <a:r>
              <a:rPr lang="en-US" i="1" dirty="0" smtClean="0">
                <a:latin typeface="Calibri" charset="0"/>
              </a:rPr>
              <a:t>x</a:t>
            </a:r>
            <a:r>
              <a:rPr lang="en-US" dirty="0" smtClean="0">
                <a:latin typeface="Calibri" charset="0"/>
              </a:rPr>
              <a:t>) is the integral of the PDF.</a:t>
            </a: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150" y="2611556"/>
            <a:ext cx="3187700" cy="93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0" y="3693534"/>
            <a:ext cx="4334164" cy="27676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705933"/>
            <a:ext cx="4316632" cy="27564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18672" y="3324202"/>
            <a:ext cx="88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PDF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730316" y="3314915"/>
            <a:ext cx="88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DF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1590" y="654825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en.wikipedia.org</a:t>
            </a:r>
            <a:r>
              <a:rPr lang="en-US" sz="1100" dirty="0"/>
              <a:t>/wiki/</a:t>
            </a:r>
            <a:r>
              <a:rPr lang="en-US" sz="1100" dirty="0" err="1"/>
              <a:t>Normal_distribution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4878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Cumulative distribution </a:t>
            </a:r>
            <a:r>
              <a:rPr lang="en-US" sz="3600" dirty="0" smtClean="0"/>
              <a:t>function (CDF)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Why is the CDF useful?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E.g. survivability?  What fraction of your mice are dead by day </a:t>
            </a:r>
            <a:r>
              <a:rPr lang="en-US" i="1" dirty="0" smtClean="0">
                <a:latin typeface="Calibri" charset="0"/>
              </a:rPr>
              <a:t>x</a:t>
            </a:r>
            <a:r>
              <a:rPr lang="en-US" dirty="0" smtClean="0">
                <a:latin typeface="Calibri" charset="0"/>
              </a:rPr>
              <a:t>?</a:t>
            </a:r>
            <a:endParaRPr lang="en-US" dirty="0" smtClean="0">
              <a:latin typeface="Calibri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521" y="3284524"/>
            <a:ext cx="5281865" cy="337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5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Sampling from a distribution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Why is the CDF useful?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You can sample from a distribution using its CDF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Inverse transform sampling allows us to generate random samples according to a distribution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Recall </a:t>
            </a:r>
            <a:r>
              <a:rPr lang="en-US" i="1" dirty="0" smtClean="0">
                <a:latin typeface="Calibri" charset="0"/>
              </a:rPr>
              <a:t>F</a:t>
            </a:r>
            <a:r>
              <a:rPr lang="en-US" i="1" baseline="-25000" dirty="0" smtClean="0">
                <a:latin typeface="Calibri" charset="0"/>
              </a:rPr>
              <a:t>X</a:t>
            </a:r>
            <a:r>
              <a:rPr lang="en-US" i="1" dirty="0" smtClean="0">
                <a:latin typeface="Calibri" charset="0"/>
              </a:rPr>
              <a:t>(x)</a:t>
            </a:r>
            <a:r>
              <a:rPr lang="en-US" dirty="0" smtClean="0">
                <a:latin typeface="Calibri" charset="0"/>
              </a:rPr>
              <a:t> is the CDF, the inverse therefore </a:t>
            </a:r>
            <a:r>
              <a:rPr lang="en-US" i="1" dirty="0" smtClean="0">
                <a:latin typeface="Calibri" charset="0"/>
              </a:rPr>
              <a:t>F</a:t>
            </a:r>
            <a:r>
              <a:rPr lang="en-US" i="1" baseline="-25000" dirty="0" smtClean="0">
                <a:latin typeface="Calibri" charset="0"/>
              </a:rPr>
              <a:t>X</a:t>
            </a:r>
            <a:r>
              <a:rPr lang="en-US" i="1" baseline="30000" dirty="0" smtClean="0">
                <a:latin typeface="Calibri" charset="0"/>
              </a:rPr>
              <a:t>-1</a:t>
            </a:r>
            <a:r>
              <a:rPr lang="en-US" i="1" dirty="0" smtClean="0">
                <a:latin typeface="Calibri" charset="0"/>
              </a:rPr>
              <a:t>(x)</a:t>
            </a: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i="1" dirty="0" smtClean="0">
                <a:latin typeface="Calibri" charset="0"/>
              </a:rPr>
              <a:t>F(F</a:t>
            </a:r>
            <a:r>
              <a:rPr lang="en-US" i="1" baseline="30000" dirty="0" smtClean="0">
                <a:latin typeface="Calibri" charset="0"/>
              </a:rPr>
              <a:t>-1</a:t>
            </a:r>
            <a:r>
              <a:rPr lang="en-US" i="1" dirty="0" smtClean="0">
                <a:latin typeface="Calibri" charset="0"/>
              </a:rPr>
              <a:t>(u)) = u </a:t>
            </a:r>
            <a:r>
              <a:rPr lang="en-US" dirty="0" smtClean="0">
                <a:latin typeface="Calibri" charset="0"/>
              </a:rPr>
              <a:t> - inverse function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 range of </a:t>
            </a:r>
            <a:r>
              <a:rPr lang="en-US" dirty="0" err="1" smtClean="0">
                <a:latin typeface="Calibri" charset="0"/>
              </a:rPr>
              <a:t>F</a:t>
            </a:r>
            <a:r>
              <a:rPr lang="en-US" baseline="-25000" dirty="0" err="1" smtClean="0">
                <a:latin typeface="Calibri" charset="0"/>
              </a:rPr>
              <a:t>x</a:t>
            </a:r>
            <a:r>
              <a:rPr lang="en-US" dirty="0" smtClean="0">
                <a:latin typeface="Calibri" charset="0"/>
              </a:rPr>
              <a:t>(x) is 0 to 1 (the cumulative probability)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Therefore the domain of </a:t>
            </a:r>
            <a:r>
              <a:rPr lang="en-US" i="1" dirty="0" smtClean="0">
                <a:latin typeface="Calibri" charset="0"/>
              </a:rPr>
              <a:t>F</a:t>
            </a:r>
            <a:r>
              <a:rPr lang="en-US" i="1" baseline="-25000" dirty="0" smtClean="0">
                <a:latin typeface="Calibri" charset="0"/>
              </a:rPr>
              <a:t>x</a:t>
            </a:r>
            <a:r>
              <a:rPr lang="en-US" i="1" baseline="30000" dirty="0" smtClean="0">
                <a:latin typeface="Calibri" charset="0"/>
              </a:rPr>
              <a:t>-1</a:t>
            </a:r>
            <a:r>
              <a:rPr lang="en-US" i="1" dirty="0" smtClean="0">
                <a:latin typeface="Calibri" charset="0"/>
              </a:rPr>
              <a:t>(x) </a:t>
            </a:r>
            <a:r>
              <a:rPr lang="en-US" dirty="0" smtClean="0">
                <a:latin typeface="Calibri" charset="0"/>
              </a:rPr>
              <a:t>is 0 to 1</a:t>
            </a:r>
          </a:p>
        </p:txBody>
      </p:sp>
    </p:spTree>
    <p:extLst>
      <p:ext uri="{BB962C8B-B14F-4D97-AF65-F5344CB8AC3E}">
        <p14:creationId xmlns:p14="http://schemas.microsoft.com/office/powerpoint/2010/main" val="143392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Sampling from a distribution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Why is the CDF useful?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You can sample from a distribution using its CDF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Generate a random number </a:t>
            </a:r>
            <a:r>
              <a:rPr lang="en-US" i="1" dirty="0" smtClean="0">
                <a:latin typeface="Calibri" charset="0"/>
              </a:rPr>
              <a:t>y </a:t>
            </a:r>
            <a:r>
              <a:rPr lang="en-US" dirty="0" smtClean="0">
                <a:latin typeface="Calibri" charset="0"/>
              </a:rPr>
              <a:t>from 0 to 1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All values between 0 and 1 have equal probability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(</a:t>
            </a:r>
            <a:r>
              <a:rPr lang="en-US" dirty="0">
                <a:latin typeface="Calibri" charset="0"/>
              </a:rPr>
              <a:t>W</a:t>
            </a:r>
            <a:r>
              <a:rPr lang="en-US" dirty="0" smtClean="0">
                <a:latin typeface="Calibri" charset="0"/>
              </a:rPr>
              <a:t>hat distribution is this?)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Solve </a:t>
            </a:r>
            <a:r>
              <a:rPr lang="en-US" i="1" dirty="0" smtClean="0">
                <a:latin typeface="Calibri" charset="0"/>
              </a:rPr>
              <a:t>F</a:t>
            </a:r>
            <a:r>
              <a:rPr lang="en-US" i="1" baseline="-25000" dirty="0" smtClean="0">
                <a:latin typeface="Calibri" charset="0"/>
              </a:rPr>
              <a:t>x</a:t>
            </a:r>
            <a:r>
              <a:rPr lang="en-US" i="1" baseline="30000" dirty="0" smtClean="0">
                <a:latin typeface="Calibri" charset="0"/>
              </a:rPr>
              <a:t>-1</a:t>
            </a:r>
            <a:r>
              <a:rPr lang="en-US" i="1" dirty="0" smtClean="0">
                <a:latin typeface="Calibri" charset="0"/>
              </a:rPr>
              <a:t>(y) </a:t>
            </a:r>
            <a:r>
              <a:rPr lang="en-US" dirty="0" smtClean="0">
                <a:latin typeface="Calibri" charset="0"/>
              </a:rPr>
              <a:t>to get a value from the distribution, </a:t>
            </a:r>
            <a:r>
              <a:rPr lang="en-US" i="1" dirty="0" smtClean="0">
                <a:latin typeface="Calibri" charset="0"/>
              </a:rPr>
              <a:t>x</a:t>
            </a: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4141" b="7070"/>
          <a:stretch/>
        </p:blipFill>
        <p:spPr>
          <a:xfrm>
            <a:off x="5214025" y="3657598"/>
            <a:ext cx="3057138" cy="247711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214025" y="5805055"/>
            <a:ext cx="480193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5680363" y="3823855"/>
            <a:ext cx="0" cy="1995055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7994072" y="3823855"/>
            <a:ext cx="0" cy="1995055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994072" y="5805055"/>
            <a:ext cx="480193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694218" y="3810001"/>
            <a:ext cx="2299854" cy="13854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532909" y="4821382"/>
            <a:ext cx="93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uniform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6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Sampling from a distribution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Why is the CDF useful?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You can sample from a distribution using its CDF</a:t>
            </a: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i="1" dirty="0" smtClean="0">
                <a:latin typeface="Calibri" charset="0"/>
              </a:rPr>
              <a:t>F(F</a:t>
            </a:r>
            <a:r>
              <a:rPr lang="en-US" i="1" baseline="30000" dirty="0" smtClean="0">
                <a:latin typeface="Calibri" charset="0"/>
              </a:rPr>
              <a:t>-1</a:t>
            </a:r>
            <a:r>
              <a:rPr lang="en-US" i="1" dirty="0" smtClean="0">
                <a:latin typeface="Calibri" charset="0"/>
              </a:rPr>
              <a:t>(u)) = u </a:t>
            </a:r>
            <a:r>
              <a:rPr lang="en-US" dirty="0" smtClean="0">
                <a:latin typeface="Calibri" charset="0"/>
              </a:rPr>
              <a:t> - inverse function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For continuous distributions, an analytical solution for the inverse CDF is not always possible (including normal)</a:t>
            </a:r>
          </a:p>
        </p:txBody>
      </p:sp>
    </p:spTree>
    <p:extLst>
      <p:ext uri="{BB962C8B-B14F-4D97-AF65-F5344CB8AC3E}">
        <p14:creationId xmlns:p14="http://schemas.microsoft.com/office/powerpoint/2010/main" val="177448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Hacky hack time!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Notebook: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Use the equations in this presentation (or </a:t>
            </a:r>
            <a:r>
              <a:rPr lang="en-US" smtClean="0">
                <a:latin typeface="Calibri" charset="0"/>
              </a:rPr>
              <a:t>from </a:t>
            </a:r>
            <a:r>
              <a:rPr lang="en-US" dirty="0" err="1">
                <a:latin typeface="Calibri" charset="0"/>
              </a:rPr>
              <a:t>W</a:t>
            </a:r>
            <a:r>
              <a:rPr lang="en-US" smtClean="0">
                <a:latin typeface="Calibri" charset="0"/>
              </a:rPr>
              <a:t>ikipedia</a:t>
            </a:r>
            <a:r>
              <a:rPr lang="en-US" dirty="0" smtClean="0">
                <a:latin typeface="Calibri" charset="0"/>
              </a:rPr>
              <a:t>) to create the PMF and PDF for the </a:t>
            </a:r>
            <a:r>
              <a:rPr lang="en-US" smtClean="0">
                <a:latin typeface="Calibri" charset="0"/>
              </a:rPr>
              <a:t>following distributions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5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2550" y="2376487"/>
            <a:ext cx="6438900" cy="3505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416" y="6560389"/>
            <a:ext cx="25779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Nature, 2013.  Importance of being uncertain.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9253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spcBef>
                    <a:spcPts val="800"/>
                  </a:spcBef>
                  <a:buNone/>
                  <a:defRPr/>
                </a:pPr>
                <a:r>
                  <a:rPr lang="en-US" b="1" dirty="0" smtClean="0">
                    <a:solidFill>
                      <a:srgbClr val="FF0000"/>
                    </a:solidFill>
                    <a:latin typeface="Handwriting - Dakota" charset="0"/>
                    <a:ea typeface="Handwriting - Dakota" charset="0"/>
                    <a:cs typeface="Handwriting - Dakota" charset="0"/>
                  </a:rPr>
                  <a:t>Super important concept alert!</a:t>
                </a:r>
              </a:p>
              <a:p>
                <a:pPr>
                  <a:spcBef>
                    <a:spcPts val="800"/>
                  </a:spcBef>
                  <a:buFont typeface="Arial" charset="0"/>
                  <a:buChar char="•"/>
                  <a:defRPr/>
                </a:pPr>
                <a:r>
                  <a:rPr lang="en-US" dirty="0" smtClean="0">
                    <a:latin typeface="Calibri" charset="0"/>
                  </a:rPr>
                  <a:t>The central limit theorem (CLT):</a:t>
                </a:r>
              </a:p>
              <a:p>
                <a:pPr lvl="1">
                  <a:spcBef>
                    <a:spcPts val="800"/>
                  </a:spcBef>
                  <a:buFont typeface="Arial" charset="0"/>
                  <a:buChar char="•"/>
                  <a:defRPr/>
                </a:pPr>
                <a:r>
                  <a:rPr lang="en-US" dirty="0" smtClean="0">
                    <a:latin typeface="Calibri" charset="0"/>
                  </a:rPr>
                  <a:t>With large </a:t>
                </a:r>
                <a:r>
                  <a:rPr lang="en-US" i="1" dirty="0" smtClean="0">
                    <a:latin typeface="Calibri" charset="0"/>
                  </a:rPr>
                  <a:t>n</a:t>
                </a:r>
                <a:r>
                  <a:rPr lang="en-US" dirty="0" smtClean="0">
                    <a:latin typeface="Calibri" charset="0"/>
                  </a:rPr>
                  <a:t>, 𝜇 </a:t>
                </a:r>
                <a:r>
                  <a:rPr lang="en-US" dirty="0" smtClean="0">
                    <a:latin typeface="Calibri" charset="0"/>
                  </a:rPr>
                  <a:t>≅ </a:t>
                </a:r>
                <a:r>
                  <a:rPr lang="en-US" dirty="0">
                    <a:latin typeface="Calibri" charset="0"/>
                  </a:rPr>
                  <a:t>𝜇</a:t>
                </a:r>
                <a:r>
                  <a:rPr lang="en-US" i="1" baseline="-25000" dirty="0">
                    <a:latin typeface="Calibri" charset="0"/>
                  </a:rPr>
                  <a:t> X</a:t>
                </a:r>
                <a:r>
                  <a:rPr lang="en-US" i="1" baseline="-25000" dirty="0" smtClean="0">
                    <a:latin typeface="Calibri" charset="0"/>
                  </a:rPr>
                  <a:t>̅</a:t>
                </a:r>
              </a:p>
              <a:p>
                <a:pPr lvl="1">
                  <a:spcBef>
                    <a:spcPts val="800"/>
                  </a:spcBef>
                  <a:buFont typeface="Arial" charset="0"/>
                  <a:buChar char="•"/>
                  <a:defRPr/>
                </a:pPr>
                <a:r>
                  <a:rPr lang="en-US" dirty="0">
                    <a:latin typeface="Calibri" charset="0"/>
                  </a:rPr>
                  <a:t>As </a:t>
                </a:r>
                <a:r>
                  <a:rPr lang="en-US" i="1" dirty="0">
                    <a:latin typeface="Calibri" charset="0"/>
                  </a:rPr>
                  <a:t>n</a:t>
                </a:r>
                <a:r>
                  <a:rPr lang="en-US" dirty="0">
                    <a:latin typeface="Calibri" charset="0"/>
                  </a:rPr>
                  <a:t> increases,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dirty="0">
                    <a:latin typeface="Calibri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dirty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i="1" dirty="0"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dirty="0">
                  <a:latin typeface="Calibri" charset="0"/>
                </a:endParaRPr>
              </a:p>
              <a:p>
                <a:pPr lvl="1">
                  <a:spcBef>
                    <a:spcPts val="800"/>
                  </a:spcBef>
                  <a:buFont typeface="Arial" charset="0"/>
                  <a:buChar char="•"/>
                  <a:defRPr/>
                </a:pPr>
                <a:endParaRPr lang="en-US" dirty="0" smtClean="0">
                  <a:latin typeface="Calibri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704" t="-1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914" y="4130024"/>
            <a:ext cx="4548909" cy="24303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416" y="6560389"/>
            <a:ext cx="25779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Nature, 2013.  Importance of being uncertain.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8624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spcBef>
                    <a:spcPts val="800"/>
                  </a:spcBef>
                  <a:buNone/>
                  <a:defRPr/>
                </a:pPr>
                <a:r>
                  <a:rPr lang="en-US" b="1" dirty="0" smtClean="0">
                    <a:solidFill>
                      <a:srgbClr val="FF0000"/>
                    </a:solidFill>
                    <a:latin typeface="Handwriting - Dakota" charset="0"/>
                    <a:ea typeface="Handwriting - Dakota" charset="0"/>
                    <a:cs typeface="Handwriting - Dakota" charset="0"/>
                  </a:rPr>
                  <a:t>Super important concept alert!</a:t>
                </a:r>
              </a:p>
              <a:p>
                <a:pPr>
                  <a:spcBef>
                    <a:spcPts val="800"/>
                  </a:spcBef>
                  <a:buFont typeface="Arial" charset="0"/>
                  <a:buChar char="•"/>
                  <a:defRPr/>
                </a:pPr>
                <a:r>
                  <a:rPr lang="en-US" dirty="0" smtClean="0">
                    <a:latin typeface="Calibri" charset="0"/>
                  </a:rPr>
                  <a:t>The central limit theorem (CLT):</a:t>
                </a:r>
              </a:p>
              <a:p>
                <a:pPr lvl="1">
                  <a:spcBef>
                    <a:spcPts val="800"/>
                  </a:spcBef>
                  <a:buFont typeface="Arial" charset="0"/>
                  <a:buChar char="•"/>
                  <a:defRPr/>
                </a:pPr>
                <a:r>
                  <a:rPr lang="en-US" dirty="0" smtClean="0">
                    <a:latin typeface="Calibri" charset="0"/>
                  </a:rPr>
                  <a:t>As </a:t>
                </a:r>
                <a:r>
                  <a:rPr lang="en-US" i="1" dirty="0" smtClean="0">
                    <a:latin typeface="Calibri" charset="0"/>
                  </a:rPr>
                  <a:t>n</a:t>
                </a:r>
                <a:r>
                  <a:rPr lang="en-US" dirty="0" smtClean="0">
                    <a:latin typeface="Calibri" charset="0"/>
                  </a:rPr>
                  <a:t> increases,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dirty="0" smtClean="0">
                    <a:latin typeface="Calibri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dirty="0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i="1" dirty="0" smtClean="0"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dirty="0" smtClean="0">
                  <a:latin typeface="Calibri" charset="0"/>
                </a:endParaRPr>
              </a:p>
              <a:p>
                <a:pPr lvl="1">
                  <a:spcBef>
                    <a:spcPts val="800"/>
                  </a:spcBef>
                  <a:buFont typeface="Arial" charset="0"/>
                  <a:buChar char="•"/>
                  <a:defRPr/>
                </a:pPr>
                <a:r>
                  <a:rPr lang="en-US" dirty="0" smtClean="0">
                    <a:latin typeface="Calibri" charset="0"/>
                  </a:rPr>
                  <a:t>Why is this super duper awesome?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704" t="-1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0709" y="4128786"/>
            <a:ext cx="4548909" cy="24303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416" y="6560389"/>
            <a:ext cx="25779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Nature, 2013.  Importance of being uncertain.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4155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did you observe with your </a:t>
            </a:r>
            <a:r>
              <a:rPr lang="en-US" dirty="0" err="1" smtClean="0">
                <a:latin typeface="Calibri" charset="0"/>
              </a:rPr>
              <a:t>Jupyter</a:t>
            </a:r>
            <a:r>
              <a:rPr lang="en-US" dirty="0" smtClean="0">
                <a:latin typeface="Calibri" charset="0"/>
              </a:rPr>
              <a:t> notebook experiments in last class?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Did the sample mean converge on the population mean?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Did the sample mean </a:t>
            </a:r>
            <a:r>
              <a:rPr lang="en-US" dirty="0" err="1" smtClean="0">
                <a:latin typeface="Calibri" charset="0"/>
              </a:rPr>
              <a:t>s.d.</a:t>
            </a:r>
            <a:r>
              <a:rPr lang="en-US" dirty="0" smtClean="0">
                <a:latin typeface="Calibri" charset="0"/>
              </a:rPr>
              <a:t> converge on the population </a:t>
            </a:r>
            <a:r>
              <a:rPr lang="en-US" dirty="0" err="1" smtClean="0">
                <a:latin typeface="Calibri" charset="0"/>
              </a:rPr>
              <a:t>s.d.</a:t>
            </a:r>
            <a:r>
              <a:rPr lang="en-US" dirty="0" smtClean="0">
                <a:latin typeface="Calibri" charset="0"/>
              </a:rPr>
              <a:t> divided by square root of </a:t>
            </a:r>
            <a:r>
              <a:rPr lang="en-US" i="1" dirty="0" smtClean="0">
                <a:latin typeface="Calibri" charset="0"/>
              </a:rPr>
              <a:t>n</a:t>
            </a:r>
            <a:r>
              <a:rPr lang="en-US" dirty="0" smtClean="0">
                <a:latin typeface="Calibri" charset="0"/>
              </a:rPr>
              <a:t>?</a:t>
            </a:r>
            <a:endParaRPr lang="en-U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50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Continuous </a:t>
            </a:r>
            <a:r>
              <a:rPr lang="en-US" i="1" dirty="0" smtClean="0">
                <a:latin typeface="Calibri" charset="0"/>
              </a:rPr>
              <a:t>vs</a:t>
            </a:r>
            <a:r>
              <a:rPr lang="en-US" dirty="0" smtClean="0">
                <a:latin typeface="Calibri" charset="0"/>
              </a:rPr>
              <a:t> Discrete random variables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Common distributions and their uses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Sampling from distributions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Hacky-hack time!</a:t>
            </a:r>
            <a:endParaRPr lang="en-U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84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</a:t>
            </a:r>
            <a:r>
              <a:rPr lang="en-US" i="1" dirty="0" smtClean="0"/>
              <a:t>vs</a:t>
            </a:r>
            <a:r>
              <a:rPr lang="en-US" dirty="0" smtClean="0"/>
              <a:t> Discrete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A continuous random variable can take any value, bounded or not.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Some examples?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You measure the weight of a new hydroscopic substance you have developed hourly for a week.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units are you using for weight?</a:t>
            </a: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38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</a:t>
            </a:r>
            <a:r>
              <a:rPr lang="en-US" i="1" dirty="0" smtClean="0"/>
              <a:t>vs</a:t>
            </a:r>
            <a:r>
              <a:rPr lang="en-US" dirty="0" smtClean="0"/>
              <a:t> Discrete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A discrete random variable can only take certain values, e.g. integers.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Some examples?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Flip a count </a:t>
            </a:r>
            <a:r>
              <a:rPr lang="en-US" i="1" dirty="0" smtClean="0">
                <a:latin typeface="Calibri" charset="0"/>
              </a:rPr>
              <a:t>n</a:t>
            </a:r>
            <a:r>
              <a:rPr lang="en-US" dirty="0" smtClean="0">
                <a:latin typeface="Calibri" charset="0"/>
              </a:rPr>
              <a:t> times and count the number of heads. What is </a:t>
            </a:r>
            <a:r>
              <a:rPr lang="en-US" i="1" dirty="0" smtClean="0">
                <a:latin typeface="Calibri" charset="0"/>
              </a:rPr>
              <a:t>n</a:t>
            </a:r>
            <a:r>
              <a:rPr lang="en-US" dirty="0" smtClean="0">
                <a:latin typeface="Calibri" charset="0"/>
              </a:rPr>
              <a:t>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the range of values for the number of heads?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Can you get </a:t>
            </a:r>
            <a:r>
              <a:rPr lang="en-US" i="1" dirty="0" smtClean="0">
                <a:latin typeface="Calibri" charset="0"/>
              </a:rPr>
              <a:t>n</a:t>
            </a:r>
            <a:r>
              <a:rPr lang="en-US" dirty="0" smtClean="0">
                <a:latin typeface="Calibri" charset="0"/>
              </a:rPr>
              <a:t>/2 heads?  </a:t>
            </a:r>
            <a:r>
              <a:rPr lang="en-US" i="1" dirty="0" smtClean="0">
                <a:latin typeface="Calibri" charset="0"/>
              </a:rPr>
              <a:t>n</a:t>
            </a:r>
            <a:r>
              <a:rPr lang="en-US" dirty="0" smtClean="0">
                <a:latin typeface="Calibri" charset="0"/>
              </a:rPr>
              <a:t>/3 heads?</a:t>
            </a:r>
            <a:endParaRPr lang="en-U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04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14658</TotalTime>
  <Words>985</Words>
  <Application>Microsoft Macintosh PowerPoint</Application>
  <PresentationFormat>On-screen Show (4:3)</PresentationFormat>
  <Paragraphs>171</Paragraphs>
  <Slides>25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Calibri</vt:lpstr>
      <vt:lpstr>Cambria Math</vt:lpstr>
      <vt:lpstr>Handwriting - Dakota</vt:lpstr>
      <vt:lpstr>Mangal</vt:lpstr>
      <vt:lpstr>Arial</vt:lpstr>
      <vt:lpstr>Office Theme</vt:lpstr>
      <vt:lpstr>Data Science Methods for Cutting-edge Tech</vt:lpstr>
      <vt:lpstr>Review</vt:lpstr>
      <vt:lpstr>Review</vt:lpstr>
      <vt:lpstr>Statistics</vt:lpstr>
      <vt:lpstr>Review</vt:lpstr>
      <vt:lpstr>Review</vt:lpstr>
      <vt:lpstr>Today…</vt:lpstr>
      <vt:lpstr>Continuous vs Discrete</vt:lpstr>
      <vt:lpstr>Continuous vs Discrete</vt:lpstr>
      <vt:lpstr>Continuous vs Discrete</vt:lpstr>
      <vt:lpstr>Probability distributions</vt:lpstr>
      <vt:lpstr>Probability distributions</vt:lpstr>
      <vt:lpstr>Common discrete distributions</vt:lpstr>
      <vt:lpstr>Common discrete distributions</vt:lpstr>
      <vt:lpstr>Common discrete distributions</vt:lpstr>
      <vt:lpstr>Common discrete distributions</vt:lpstr>
      <vt:lpstr>Common distributions</vt:lpstr>
      <vt:lpstr>Common distributions</vt:lpstr>
      <vt:lpstr>Cumulative distribution function (CDF)</vt:lpstr>
      <vt:lpstr>Cumulative distribution function (CDF)</vt:lpstr>
      <vt:lpstr>Cumulative distribution function (CDF)</vt:lpstr>
      <vt:lpstr>Sampling from a distribution</vt:lpstr>
      <vt:lpstr>Sampling from a distribution</vt:lpstr>
      <vt:lpstr>Sampling from a distribution</vt:lpstr>
      <vt:lpstr>Hacky hack time!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David A Beck</cp:lastModifiedBy>
  <cp:revision>567</cp:revision>
  <dcterms:created xsi:type="dcterms:W3CDTF">2015-01-21T04:58:27Z</dcterms:created>
  <dcterms:modified xsi:type="dcterms:W3CDTF">2018-01-31T20:09:12Z</dcterms:modified>
</cp:coreProperties>
</file>